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6" r:id="rId4"/>
    <p:sldId id="258" r:id="rId5"/>
    <p:sldId id="276" r:id="rId6"/>
    <p:sldId id="274" r:id="rId7"/>
    <p:sldId id="277" r:id="rId8"/>
    <p:sldId id="275" r:id="rId9"/>
    <p:sldId id="279" r:id="rId10"/>
    <p:sldId id="259" r:id="rId11"/>
    <p:sldId id="260" r:id="rId12"/>
    <p:sldId id="261" r:id="rId13"/>
    <p:sldId id="262" r:id="rId14"/>
    <p:sldId id="272" r:id="rId15"/>
    <p:sldId id="273" r:id="rId16"/>
    <p:sldId id="280" r:id="rId17"/>
    <p:sldId id="263" r:id="rId18"/>
    <p:sldId id="278" r:id="rId19"/>
    <p:sldId id="264" r:id="rId20"/>
    <p:sldId id="270" r:id="rId21"/>
    <p:sldId id="265" r:id="rId22"/>
    <p:sldId id="281"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91" d="100"/>
          <a:sy n="91" d="100"/>
        </p:scale>
        <p:origin x="8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10.png>
</file>

<file path=ppt/media/image11.jpeg>
</file>

<file path=ppt/media/image12.jpeg>
</file>

<file path=ppt/media/image13.png>
</file>

<file path=ppt/media/image14.jpg>
</file>

<file path=ppt/media/image15.png>
</file>

<file path=ppt/media/image16.png>
</file>

<file path=ppt/media/image17.png>
</file>

<file path=ppt/media/image18.png>
</file>

<file path=ppt/media/image2.png>
</file>

<file path=ppt/media/image3.jp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AU"/>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AU"/>
          </a:p>
        </p:txBody>
      </p:sp>
      <p:sp>
        <p:nvSpPr>
          <p:cNvPr id="4" name="Date Placeholder 3"/>
          <p:cNvSpPr>
            <a:spLocks noGrp="1"/>
          </p:cNvSpPr>
          <p:nvPr>
            <p:ph type="dt" sz="half" idx="10"/>
          </p:nvPr>
        </p:nvSpPr>
        <p:spPr/>
        <p:txBody>
          <a:bodyPr/>
          <a:lstStyle/>
          <a:p>
            <a:fld id="{A3E2168A-7F6D-46FD-AFA9-6A500BEDFA36}" type="datetimeFigureOut">
              <a:rPr lang="en-AU" smtClean="0"/>
              <a:t>3/10/2018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B0B0F45B-A0DF-4108-9E62-FA4637B1FF70}" type="slidenum">
              <a:rPr lang="en-AU" smtClean="0"/>
              <a:t>‹#›</a:t>
            </a:fld>
            <a:endParaRPr lang="en-AU"/>
          </a:p>
        </p:txBody>
      </p:sp>
    </p:spTree>
    <p:extLst>
      <p:ext uri="{BB962C8B-B14F-4D97-AF65-F5344CB8AC3E}">
        <p14:creationId xmlns:p14="http://schemas.microsoft.com/office/powerpoint/2010/main" val="30848600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A3E2168A-7F6D-46FD-AFA9-6A500BEDFA36}" type="datetimeFigureOut">
              <a:rPr lang="en-AU" smtClean="0"/>
              <a:t>3/10/2018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B0B0F45B-A0DF-4108-9E62-FA4637B1FF70}" type="slidenum">
              <a:rPr lang="en-AU" smtClean="0"/>
              <a:t>‹#›</a:t>
            </a:fld>
            <a:endParaRPr lang="en-AU"/>
          </a:p>
        </p:txBody>
      </p:sp>
    </p:spTree>
    <p:extLst>
      <p:ext uri="{BB962C8B-B14F-4D97-AF65-F5344CB8AC3E}">
        <p14:creationId xmlns:p14="http://schemas.microsoft.com/office/powerpoint/2010/main" val="3697650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AU"/>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A3E2168A-7F6D-46FD-AFA9-6A500BEDFA36}" type="datetimeFigureOut">
              <a:rPr lang="en-AU" smtClean="0"/>
              <a:t>3/10/2018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B0B0F45B-A0DF-4108-9E62-FA4637B1FF70}" type="slidenum">
              <a:rPr lang="en-AU" smtClean="0"/>
              <a:t>‹#›</a:t>
            </a:fld>
            <a:endParaRPr lang="en-AU"/>
          </a:p>
        </p:txBody>
      </p:sp>
    </p:spTree>
    <p:extLst>
      <p:ext uri="{BB962C8B-B14F-4D97-AF65-F5344CB8AC3E}">
        <p14:creationId xmlns:p14="http://schemas.microsoft.com/office/powerpoint/2010/main" val="42923165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A3E2168A-7F6D-46FD-AFA9-6A500BEDFA36}" type="datetimeFigureOut">
              <a:rPr lang="en-AU" smtClean="0"/>
              <a:t>3/10/2018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B0B0F45B-A0DF-4108-9E62-FA4637B1FF70}" type="slidenum">
              <a:rPr lang="en-AU" smtClean="0"/>
              <a:t>‹#›</a:t>
            </a:fld>
            <a:endParaRPr lang="en-AU"/>
          </a:p>
        </p:txBody>
      </p:sp>
    </p:spTree>
    <p:extLst>
      <p:ext uri="{BB962C8B-B14F-4D97-AF65-F5344CB8AC3E}">
        <p14:creationId xmlns:p14="http://schemas.microsoft.com/office/powerpoint/2010/main" val="33314703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AU"/>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3E2168A-7F6D-46FD-AFA9-6A500BEDFA36}" type="datetimeFigureOut">
              <a:rPr lang="en-AU" smtClean="0"/>
              <a:t>3/10/2018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B0B0F45B-A0DF-4108-9E62-FA4637B1FF70}" type="slidenum">
              <a:rPr lang="en-AU" smtClean="0"/>
              <a:t>‹#›</a:t>
            </a:fld>
            <a:endParaRPr lang="en-AU"/>
          </a:p>
        </p:txBody>
      </p:sp>
    </p:spTree>
    <p:extLst>
      <p:ext uri="{BB962C8B-B14F-4D97-AF65-F5344CB8AC3E}">
        <p14:creationId xmlns:p14="http://schemas.microsoft.com/office/powerpoint/2010/main" val="33207803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Date Placeholder 4"/>
          <p:cNvSpPr>
            <a:spLocks noGrp="1"/>
          </p:cNvSpPr>
          <p:nvPr>
            <p:ph type="dt" sz="half" idx="10"/>
          </p:nvPr>
        </p:nvSpPr>
        <p:spPr/>
        <p:txBody>
          <a:bodyPr/>
          <a:lstStyle/>
          <a:p>
            <a:fld id="{A3E2168A-7F6D-46FD-AFA9-6A500BEDFA36}" type="datetimeFigureOut">
              <a:rPr lang="en-AU" smtClean="0"/>
              <a:t>3/10/2018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B0B0F45B-A0DF-4108-9E62-FA4637B1FF70}" type="slidenum">
              <a:rPr lang="en-AU" smtClean="0"/>
              <a:t>‹#›</a:t>
            </a:fld>
            <a:endParaRPr lang="en-AU"/>
          </a:p>
        </p:txBody>
      </p:sp>
    </p:spTree>
    <p:extLst>
      <p:ext uri="{BB962C8B-B14F-4D97-AF65-F5344CB8AC3E}">
        <p14:creationId xmlns:p14="http://schemas.microsoft.com/office/powerpoint/2010/main" val="11833215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AU"/>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7" name="Date Placeholder 6"/>
          <p:cNvSpPr>
            <a:spLocks noGrp="1"/>
          </p:cNvSpPr>
          <p:nvPr>
            <p:ph type="dt" sz="half" idx="10"/>
          </p:nvPr>
        </p:nvSpPr>
        <p:spPr/>
        <p:txBody>
          <a:bodyPr/>
          <a:lstStyle/>
          <a:p>
            <a:fld id="{A3E2168A-7F6D-46FD-AFA9-6A500BEDFA36}" type="datetimeFigureOut">
              <a:rPr lang="en-AU" smtClean="0"/>
              <a:t>3/10/2018</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B0B0F45B-A0DF-4108-9E62-FA4637B1FF70}" type="slidenum">
              <a:rPr lang="en-AU" smtClean="0"/>
              <a:t>‹#›</a:t>
            </a:fld>
            <a:endParaRPr lang="en-AU"/>
          </a:p>
        </p:txBody>
      </p:sp>
    </p:spTree>
    <p:extLst>
      <p:ext uri="{BB962C8B-B14F-4D97-AF65-F5344CB8AC3E}">
        <p14:creationId xmlns:p14="http://schemas.microsoft.com/office/powerpoint/2010/main" val="24388381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Date Placeholder 2"/>
          <p:cNvSpPr>
            <a:spLocks noGrp="1"/>
          </p:cNvSpPr>
          <p:nvPr>
            <p:ph type="dt" sz="half" idx="10"/>
          </p:nvPr>
        </p:nvSpPr>
        <p:spPr/>
        <p:txBody>
          <a:bodyPr/>
          <a:lstStyle/>
          <a:p>
            <a:fld id="{A3E2168A-7F6D-46FD-AFA9-6A500BEDFA36}" type="datetimeFigureOut">
              <a:rPr lang="en-AU" smtClean="0"/>
              <a:t>3/10/2018</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B0B0F45B-A0DF-4108-9E62-FA4637B1FF70}" type="slidenum">
              <a:rPr lang="en-AU" smtClean="0"/>
              <a:t>‹#›</a:t>
            </a:fld>
            <a:endParaRPr lang="en-AU"/>
          </a:p>
        </p:txBody>
      </p:sp>
    </p:spTree>
    <p:extLst>
      <p:ext uri="{BB962C8B-B14F-4D97-AF65-F5344CB8AC3E}">
        <p14:creationId xmlns:p14="http://schemas.microsoft.com/office/powerpoint/2010/main" val="528230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3E2168A-7F6D-46FD-AFA9-6A500BEDFA36}" type="datetimeFigureOut">
              <a:rPr lang="en-AU" smtClean="0"/>
              <a:t>3/10/2018</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B0B0F45B-A0DF-4108-9E62-FA4637B1FF70}" type="slidenum">
              <a:rPr lang="en-AU" smtClean="0"/>
              <a:t>‹#›</a:t>
            </a:fld>
            <a:endParaRPr lang="en-AU"/>
          </a:p>
        </p:txBody>
      </p:sp>
    </p:spTree>
    <p:extLst>
      <p:ext uri="{BB962C8B-B14F-4D97-AF65-F5344CB8AC3E}">
        <p14:creationId xmlns:p14="http://schemas.microsoft.com/office/powerpoint/2010/main" val="13148698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AU"/>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3E2168A-7F6D-46FD-AFA9-6A500BEDFA36}" type="datetimeFigureOut">
              <a:rPr lang="en-AU" smtClean="0"/>
              <a:t>3/10/2018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B0B0F45B-A0DF-4108-9E62-FA4637B1FF70}" type="slidenum">
              <a:rPr lang="en-AU" smtClean="0"/>
              <a:t>‹#›</a:t>
            </a:fld>
            <a:endParaRPr lang="en-AU"/>
          </a:p>
        </p:txBody>
      </p:sp>
    </p:spTree>
    <p:extLst>
      <p:ext uri="{BB962C8B-B14F-4D97-AF65-F5344CB8AC3E}">
        <p14:creationId xmlns:p14="http://schemas.microsoft.com/office/powerpoint/2010/main" val="21665574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AU"/>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3E2168A-7F6D-46FD-AFA9-6A500BEDFA36}" type="datetimeFigureOut">
              <a:rPr lang="en-AU" smtClean="0"/>
              <a:t>3/10/2018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B0B0F45B-A0DF-4108-9E62-FA4637B1FF70}" type="slidenum">
              <a:rPr lang="en-AU" smtClean="0"/>
              <a:t>‹#›</a:t>
            </a:fld>
            <a:endParaRPr lang="en-AU"/>
          </a:p>
        </p:txBody>
      </p:sp>
    </p:spTree>
    <p:extLst>
      <p:ext uri="{BB962C8B-B14F-4D97-AF65-F5344CB8AC3E}">
        <p14:creationId xmlns:p14="http://schemas.microsoft.com/office/powerpoint/2010/main" val="34414669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AU"/>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E2168A-7F6D-46FD-AFA9-6A500BEDFA36}" type="datetimeFigureOut">
              <a:rPr lang="en-AU" smtClean="0"/>
              <a:t>3/10/2018</a:t>
            </a:fld>
            <a:endParaRPr lang="en-A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0B0F45B-A0DF-4108-9E62-FA4637B1FF70}" type="slidenum">
              <a:rPr lang="en-AU" smtClean="0"/>
              <a:t>‹#›</a:t>
            </a:fld>
            <a:endParaRPr lang="en-AU"/>
          </a:p>
        </p:txBody>
      </p:sp>
    </p:spTree>
    <p:extLst>
      <p:ext uri="{BB962C8B-B14F-4D97-AF65-F5344CB8AC3E}">
        <p14:creationId xmlns:p14="http://schemas.microsoft.com/office/powerpoint/2010/main" val="18765237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hyperlink" Target="https://www.fasttrackimpact.com/podcast"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Introduction + overview of emerging approaches to measuring impact</a:t>
            </a:r>
            <a:endParaRPr lang="en-AU" dirty="0"/>
          </a:p>
        </p:txBody>
      </p:sp>
      <p:sp>
        <p:nvSpPr>
          <p:cNvPr id="3" name="Subtitle 2"/>
          <p:cNvSpPr>
            <a:spLocks noGrp="1"/>
          </p:cNvSpPr>
          <p:nvPr>
            <p:ph type="subTitle" idx="1"/>
          </p:nvPr>
        </p:nvSpPr>
        <p:spPr/>
        <p:txBody>
          <a:bodyPr/>
          <a:lstStyle/>
          <a:p>
            <a:r>
              <a:rPr lang="en-US" dirty="0" smtClean="0"/>
              <a:t>Adrian Barnett, QUT</a:t>
            </a:r>
          </a:p>
          <a:p>
            <a:r>
              <a:rPr lang="en-US" dirty="0" smtClean="0"/>
              <a:t>@</a:t>
            </a:r>
            <a:r>
              <a:rPr lang="en-US" dirty="0" err="1" smtClean="0"/>
              <a:t>aidybarnett</a:t>
            </a:r>
            <a:endParaRPr lang="en-US" dirty="0" smtClean="0"/>
          </a:p>
          <a:p>
            <a:r>
              <a:rPr lang="en-AU" dirty="0" smtClean="0"/>
              <a:t>Thursday, October 4th, 2018</a:t>
            </a:r>
            <a:endParaRPr lang="en-AU" dirty="0"/>
          </a:p>
        </p:txBody>
      </p:sp>
    </p:spTree>
    <p:extLst>
      <p:ext uri="{BB962C8B-B14F-4D97-AF65-F5344CB8AC3E}">
        <p14:creationId xmlns:p14="http://schemas.microsoft.com/office/powerpoint/2010/main" val="257536374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
            <a:ext cx="10515600" cy="996778"/>
          </a:xfrm>
        </p:spPr>
        <p:txBody>
          <a:bodyPr/>
          <a:lstStyle/>
          <a:p>
            <a:r>
              <a:rPr lang="en-US" dirty="0" smtClean="0"/>
              <a:t>Altmetrics</a:t>
            </a:r>
            <a:endParaRPr lang="en-AU"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996779"/>
            <a:ext cx="10058400" cy="4677711"/>
          </a:xfrm>
          <a:prstGeom prst="rect">
            <a:avLst/>
          </a:prstGeom>
        </p:spPr>
      </p:pic>
      <p:sp>
        <p:nvSpPr>
          <p:cNvPr id="6" name="TextBox 5"/>
          <p:cNvSpPr txBox="1"/>
          <p:nvPr/>
        </p:nvSpPr>
        <p:spPr>
          <a:xfrm>
            <a:off x="527222" y="6104238"/>
            <a:ext cx="11436529" cy="369332"/>
          </a:xfrm>
          <a:prstGeom prst="rect">
            <a:avLst/>
          </a:prstGeom>
          <a:noFill/>
        </p:spPr>
        <p:txBody>
          <a:bodyPr wrap="none" rtlCol="0">
            <a:spAutoFit/>
          </a:bodyPr>
          <a:lstStyle/>
          <a:p>
            <a:r>
              <a:rPr lang="en-US" dirty="0" smtClean="0"/>
              <a:t>"we continuously increased the number of animals until statistical significance was reached to support our conclusions."</a:t>
            </a:r>
            <a:endParaRPr lang="en-AU" dirty="0"/>
          </a:p>
        </p:txBody>
      </p:sp>
    </p:spTree>
    <p:extLst>
      <p:ext uri="{BB962C8B-B14F-4D97-AF65-F5344CB8AC3E}">
        <p14:creationId xmlns:p14="http://schemas.microsoft.com/office/powerpoint/2010/main" val="3250069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2462" y="634314"/>
            <a:ext cx="11230472" cy="5222789"/>
          </a:xfrm>
          <a:prstGeom prst="rect">
            <a:avLst/>
          </a:prstGeom>
        </p:spPr>
      </p:pic>
    </p:spTree>
    <p:extLst>
      <p:ext uri="{BB962C8B-B14F-4D97-AF65-F5344CB8AC3E}">
        <p14:creationId xmlns:p14="http://schemas.microsoft.com/office/powerpoint/2010/main" val="208064412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2462" y="634314"/>
            <a:ext cx="11230471" cy="5222789"/>
          </a:xfrm>
          <a:prstGeom prst="rect">
            <a:avLst/>
          </a:prstGeom>
        </p:spPr>
      </p:pic>
    </p:spTree>
    <p:extLst>
      <p:ext uri="{BB962C8B-B14F-4D97-AF65-F5344CB8AC3E}">
        <p14:creationId xmlns:p14="http://schemas.microsoft.com/office/powerpoint/2010/main" val="287032656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citeulike</a:t>
            </a:r>
            <a:r>
              <a:rPr lang="en-US" dirty="0" smtClean="0"/>
              <a:t> – who is reading your work?</a:t>
            </a:r>
            <a:endParaRPr lang="en-AU"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21992" y="1825625"/>
            <a:ext cx="7948015" cy="4351338"/>
          </a:xfrm>
        </p:spPr>
      </p:pic>
    </p:spTree>
    <p:extLst>
      <p:ext uri="{BB962C8B-B14F-4D97-AF65-F5344CB8AC3E}">
        <p14:creationId xmlns:p14="http://schemas.microsoft.com/office/powerpoint/2010/main" val="16648999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Software</a:t>
            </a:r>
            <a:endParaRPr lang="en-AU"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16924" y="1794641"/>
            <a:ext cx="6400800" cy="4572000"/>
          </a:xfrm>
          <a:prstGeom prst="rect">
            <a:avLst/>
          </a:prstGeom>
        </p:spPr>
      </p:pic>
    </p:spTree>
    <p:extLst>
      <p:ext uri="{BB962C8B-B14F-4D97-AF65-F5344CB8AC3E}">
        <p14:creationId xmlns:p14="http://schemas.microsoft.com/office/powerpoint/2010/main" val="31183733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1433" y="365125"/>
            <a:ext cx="11403725" cy="1325563"/>
          </a:xfrm>
        </p:spPr>
        <p:txBody>
          <a:bodyPr>
            <a:normAutofit/>
          </a:bodyPr>
          <a:lstStyle/>
          <a:p>
            <a:r>
              <a:rPr lang="en-US" sz="4000" dirty="0" smtClean="0"/>
              <a:t>Wikipedia “meta-research” </a:t>
            </a:r>
            <a:r>
              <a:rPr lang="en-US" sz="4000" dirty="0" smtClean="0"/>
              <a:t>page, 10,000+ </a:t>
            </a:r>
            <a:r>
              <a:rPr lang="en-US" sz="4000" dirty="0" smtClean="0"/>
              <a:t>page views</a:t>
            </a:r>
            <a:endParaRPr lang="en-AU" sz="4000"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01006" y="1626471"/>
            <a:ext cx="6400800" cy="4572000"/>
          </a:xfrm>
          <a:prstGeom prst="rect">
            <a:avLst/>
          </a:prstGeom>
        </p:spPr>
      </p:pic>
    </p:spTree>
    <p:extLst>
      <p:ext uri="{BB962C8B-B14F-4D97-AF65-F5344CB8AC3E}">
        <p14:creationId xmlns:p14="http://schemas.microsoft.com/office/powerpoint/2010/main" val="27554902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9389" y="1510185"/>
            <a:ext cx="10515600" cy="3556086"/>
          </a:xfrm>
        </p:spPr>
        <p:txBody>
          <a:bodyPr/>
          <a:lstStyle/>
          <a:p>
            <a:pPr algn="ctr"/>
            <a:r>
              <a:rPr lang="en-US" dirty="0" smtClean="0"/>
              <a:t>Some ways of increasing your impact</a:t>
            </a:r>
            <a:endParaRPr lang="en-AU" dirty="0"/>
          </a:p>
        </p:txBody>
      </p:sp>
    </p:spTree>
    <p:extLst>
      <p:ext uri="{BB962C8B-B14F-4D97-AF65-F5344CB8AC3E}">
        <p14:creationId xmlns:p14="http://schemas.microsoft.com/office/powerpoint/2010/main" val="10838765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5962" y="469557"/>
            <a:ext cx="11602460" cy="5395784"/>
          </a:xfrm>
          <a:prstGeom prst="rect">
            <a:avLst/>
          </a:prstGeom>
        </p:spPr>
      </p:pic>
    </p:spTree>
    <p:extLst>
      <p:ext uri="{BB962C8B-B14F-4D97-AF65-F5344CB8AC3E}">
        <p14:creationId xmlns:p14="http://schemas.microsoft.com/office/powerpoint/2010/main" val="136709470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 innovative</a:t>
            </a:r>
            <a:endParaRPr lang="en-AU"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85295" y="365125"/>
            <a:ext cx="5848350" cy="5857875"/>
          </a:xfrm>
          <a:prstGeom prst="rect">
            <a:avLst/>
          </a:prstGeom>
        </p:spPr>
      </p:pic>
    </p:spTree>
    <p:extLst>
      <p:ext uri="{BB962C8B-B14F-4D97-AF65-F5344CB8AC3E}">
        <p14:creationId xmlns:p14="http://schemas.microsoft.com/office/powerpoint/2010/main" val="17938884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9875" y="1147720"/>
            <a:ext cx="4450493" cy="4132734"/>
          </a:xfrm>
        </p:spPr>
        <p:txBody>
          <a:bodyPr>
            <a:normAutofit/>
          </a:bodyPr>
          <a:lstStyle/>
          <a:p>
            <a:r>
              <a:rPr lang="en-US" dirty="0" smtClean="0"/>
              <a:t>Innovations in scholarly communication</a:t>
            </a:r>
            <a:br>
              <a:rPr lang="en-US" dirty="0" smtClean="0"/>
            </a:br>
            <a:r>
              <a:rPr lang="en-US" sz="2000" dirty="0" smtClean="0">
                <a:solidFill>
                  <a:schemeClr val="accent1"/>
                </a:solidFill>
              </a:rPr>
              <a:t>https://101innovations.wordpress.com/</a:t>
            </a:r>
            <a:endParaRPr lang="en-AU" sz="2000" dirty="0">
              <a:solidFill>
                <a:schemeClr val="accent1"/>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68330" y="139399"/>
            <a:ext cx="6771502" cy="6718601"/>
          </a:xfrm>
        </p:spPr>
      </p:pic>
    </p:spTree>
    <p:extLst>
      <p:ext uri="{BB962C8B-B14F-4D97-AF65-F5344CB8AC3E}">
        <p14:creationId xmlns:p14="http://schemas.microsoft.com/office/powerpoint/2010/main" val="62141810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2297" y="1"/>
            <a:ext cx="10515600" cy="922638"/>
          </a:xfrm>
        </p:spPr>
        <p:txBody>
          <a:bodyPr/>
          <a:lstStyle/>
          <a:p>
            <a:r>
              <a:rPr lang="en-US" dirty="0" smtClean="0"/>
              <a:t>Jellyfish!</a:t>
            </a:r>
            <a:endParaRPr lang="en-AU" dirty="0"/>
          </a:p>
        </p:txBody>
      </p:sp>
      <p:sp>
        <p:nvSpPr>
          <p:cNvPr id="3" name="Content Placeholder 2"/>
          <p:cNvSpPr>
            <a:spLocks noGrp="1"/>
          </p:cNvSpPr>
          <p:nvPr>
            <p:ph idx="1"/>
          </p:nvPr>
        </p:nvSpPr>
        <p:spPr>
          <a:xfrm>
            <a:off x="772297" y="6268994"/>
            <a:ext cx="10515600" cy="509331"/>
          </a:xfrm>
        </p:spPr>
        <p:txBody>
          <a:bodyPr/>
          <a:lstStyle/>
          <a:p>
            <a:pPr marL="0" indent="0">
              <a:buNone/>
            </a:pPr>
            <a:r>
              <a:rPr lang="en-AU" dirty="0" smtClean="0">
                <a:solidFill>
                  <a:schemeClr val="accent1"/>
                </a:solidFill>
              </a:rPr>
              <a:t>https://youtu.be/8vu68c4Rf6A</a:t>
            </a:r>
            <a:endParaRPr lang="en-AU" dirty="0">
              <a:solidFill>
                <a:schemeClr val="accent1"/>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2297" y="842805"/>
            <a:ext cx="10058400" cy="5349504"/>
          </a:xfrm>
          <a:prstGeom prst="rect">
            <a:avLst/>
          </a:prstGeom>
        </p:spPr>
      </p:pic>
    </p:spTree>
    <p:extLst>
      <p:ext uri="{BB962C8B-B14F-4D97-AF65-F5344CB8AC3E}">
        <p14:creationId xmlns:p14="http://schemas.microsoft.com/office/powerpoint/2010/main" val="298135185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Polymath projects</a:t>
            </a:r>
            <a:endParaRPr lang="en-AU"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17697" y="1825625"/>
            <a:ext cx="9356605" cy="4351338"/>
          </a:xfrm>
        </p:spPr>
      </p:pic>
    </p:spTree>
    <p:extLst>
      <p:ext uri="{BB962C8B-B14F-4D97-AF65-F5344CB8AC3E}">
        <p14:creationId xmlns:p14="http://schemas.microsoft.com/office/powerpoint/2010/main" val="209935568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3869" y="593124"/>
            <a:ext cx="11549319" cy="5371071"/>
          </a:xfrm>
        </p:spPr>
      </p:pic>
    </p:spTree>
    <p:extLst>
      <p:ext uri="{BB962C8B-B14F-4D97-AF65-F5344CB8AC3E}">
        <p14:creationId xmlns:p14="http://schemas.microsoft.com/office/powerpoint/2010/main" val="74674028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3569" y="409903"/>
            <a:ext cx="11413805" cy="5767060"/>
          </a:xfrm>
        </p:spPr>
      </p:pic>
    </p:spTree>
    <p:extLst>
      <p:ext uri="{BB962C8B-B14F-4D97-AF65-F5344CB8AC3E}">
        <p14:creationId xmlns:p14="http://schemas.microsoft.com/office/powerpoint/2010/main" val="2016154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3995" y="0"/>
            <a:ext cx="10515600" cy="1325563"/>
          </a:xfrm>
        </p:spPr>
        <p:txBody>
          <a:bodyPr/>
          <a:lstStyle/>
          <a:p>
            <a:r>
              <a:rPr lang="en-US" dirty="0" smtClean="0"/>
              <a:t>Research waste</a:t>
            </a:r>
            <a:endParaRPr lang="en-AU"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3995" y="1367480"/>
            <a:ext cx="10944009" cy="5089569"/>
          </a:xfrm>
        </p:spPr>
      </p:pic>
    </p:spTree>
    <p:extLst>
      <p:ext uri="{BB962C8B-B14F-4D97-AF65-F5344CB8AC3E}">
        <p14:creationId xmlns:p14="http://schemas.microsoft.com/office/powerpoint/2010/main" val="247601272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research impact?</a:t>
            </a:r>
            <a:endParaRPr lang="en-AU" dirty="0"/>
          </a:p>
        </p:txBody>
      </p:sp>
      <p:sp>
        <p:nvSpPr>
          <p:cNvPr id="3" name="Content Placeholder 2"/>
          <p:cNvSpPr>
            <a:spLocks noGrp="1"/>
          </p:cNvSpPr>
          <p:nvPr>
            <p:ph idx="1"/>
          </p:nvPr>
        </p:nvSpPr>
        <p:spPr>
          <a:xfrm>
            <a:off x="838200" y="1899766"/>
            <a:ext cx="10515600" cy="4351338"/>
          </a:xfrm>
        </p:spPr>
        <p:txBody>
          <a:bodyPr/>
          <a:lstStyle/>
          <a:p>
            <a:r>
              <a:rPr lang="en-US" dirty="0" smtClean="0"/>
              <a:t>Prof Mark Reed: “Benefits”</a:t>
            </a:r>
          </a:p>
          <a:p>
            <a:r>
              <a:rPr lang="en-AU" dirty="0" smtClean="0">
                <a:hlinkClick r:id="rId2"/>
              </a:rPr>
              <a:t>https://www.fasttrackimpact.com/podcast</a:t>
            </a:r>
            <a:endParaRPr lang="en-AU" dirty="0" smtClean="0"/>
          </a:p>
          <a:p>
            <a:endParaRPr lang="en-AU" dirty="0"/>
          </a:p>
        </p:txBody>
      </p:sp>
      <p:sp>
        <p:nvSpPr>
          <p:cNvPr id="4" name="AutoShape 2" descr="Image result for prof mark reed book impact"/>
          <p:cNvSpPr>
            <a:spLocks noChangeAspect="1" noChangeArrowheads="1"/>
          </p:cNvSpPr>
          <p:nvPr/>
        </p:nvSpPr>
        <p:spPr bwMode="auto">
          <a:xfrm>
            <a:off x="155575" y="-2628900"/>
            <a:ext cx="3876675" cy="54768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28348" y="369244"/>
            <a:ext cx="3784600" cy="6032500"/>
          </a:xfrm>
          <a:prstGeom prst="rect">
            <a:avLst/>
          </a:prstGeom>
        </p:spPr>
      </p:pic>
    </p:spTree>
    <p:extLst>
      <p:ext uri="{BB962C8B-B14F-4D97-AF65-F5344CB8AC3E}">
        <p14:creationId xmlns:p14="http://schemas.microsoft.com/office/powerpoint/2010/main" val="4534428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0823" y="0"/>
            <a:ext cx="7530353" cy="6858000"/>
          </a:xfrm>
          <a:prstGeom prst="rect">
            <a:avLst/>
          </a:prstGeom>
        </p:spPr>
      </p:pic>
    </p:spTree>
    <p:extLst>
      <p:ext uri="{BB962C8B-B14F-4D97-AF65-F5344CB8AC3E}">
        <p14:creationId xmlns:p14="http://schemas.microsoft.com/office/powerpoint/2010/main" val="2448254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part in coal’s downfall</a:t>
            </a:r>
            <a:endParaRPr lang="en-AU" dirty="0"/>
          </a:p>
        </p:txBody>
      </p:sp>
      <p:sp>
        <p:nvSpPr>
          <p:cNvPr id="3" name="Content Placeholder 2"/>
          <p:cNvSpPr>
            <a:spLocks noGrp="1"/>
          </p:cNvSpPr>
          <p:nvPr>
            <p:ph idx="1"/>
          </p:nvPr>
        </p:nvSpPr>
        <p:spPr>
          <a:xfrm>
            <a:off x="838200" y="1825624"/>
            <a:ext cx="10515600" cy="4711809"/>
          </a:xfrm>
        </p:spPr>
        <p:txBody>
          <a:bodyPr>
            <a:normAutofit fontScale="85000" lnSpcReduction="20000"/>
          </a:bodyPr>
          <a:lstStyle/>
          <a:p>
            <a:r>
              <a:rPr lang="en-US" dirty="0"/>
              <a:t>My analysis of deaths during the extreme air pollution caused by the Hazelwood Mine Fire in Victoria was requested by both Victorian Labor and the Greens. </a:t>
            </a:r>
            <a:endParaRPr lang="en-US" dirty="0" smtClean="0"/>
          </a:p>
          <a:p>
            <a:r>
              <a:rPr lang="en-US" dirty="0" smtClean="0"/>
              <a:t>My </a:t>
            </a:r>
            <a:r>
              <a:rPr lang="en-US" dirty="0"/>
              <a:t>report was used to direct questions in the Victorian parliament to the Health Minister and Premier with several mentions in Hansard. </a:t>
            </a:r>
            <a:endParaRPr lang="en-US" dirty="0" smtClean="0"/>
          </a:p>
          <a:p>
            <a:r>
              <a:rPr lang="en-US" dirty="0" smtClean="0"/>
              <a:t>I </a:t>
            </a:r>
            <a:r>
              <a:rPr lang="en-US" dirty="0"/>
              <a:t>discussed my report in an interview with the ABC 7:30 Report Victoria, and the report was used by the local community group Voices of the Valley. </a:t>
            </a:r>
            <a:endParaRPr lang="en-US" dirty="0" smtClean="0"/>
          </a:p>
          <a:p>
            <a:r>
              <a:rPr lang="en-US" dirty="0" smtClean="0"/>
              <a:t>My </a:t>
            </a:r>
            <a:r>
              <a:rPr lang="en-US" dirty="0"/>
              <a:t>analysis was a key reason for the re-opening of the inquiry into deaths during the fire by the Labor government. </a:t>
            </a:r>
            <a:endParaRPr lang="en-US" dirty="0" smtClean="0"/>
          </a:p>
          <a:p>
            <a:r>
              <a:rPr lang="en-US" dirty="0" smtClean="0"/>
              <a:t>I </a:t>
            </a:r>
            <a:r>
              <a:rPr lang="en-US" dirty="0"/>
              <a:t>participated in an expert conclave </a:t>
            </a:r>
            <a:r>
              <a:rPr lang="en-US" dirty="0" smtClean="0"/>
              <a:t>and </a:t>
            </a:r>
            <a:r>
              <a:rPr lang="en-US" dirty="0"/>
              <a:t>gave evidence for three days during the health public hearing in Victoria. </a:t>
            </a:r>
            <a:endParaRPr lang="en-US" dirty="0" smtClean="0"/>
          </a:p>
          <a:p>
            <a:r>
              <a:rPr lang="en-US" dirty="0" smtClean="0"/>
              <a:t>Counsel </a:t>
            </a:r>
            <a:r>
              <a:rPr lang="en-US" dirty="0"/>
              <a:t>assisting the inquiry stated in their closing submission that I should be commended for my assistance to a community </a:t>
            </a:r>
            <a:r>
              <a:rPr lang="en-US" dirty="0" err="1"/>
              <a:t>organisation</a:t>
            </a:r>
            <a:r>
              <a:rPr lang="en-US" dirty="0"/>
              <a:t>. </a:t>
            </a:r>
            <a:endParaRPr lang="en-US" dirty="0" smtClean="0"/>
          </a:p>
          <a:p>
            <a:r>
              <a:rPr lang="en-US" dirty="0" smtClean="0"/>
              <a:t>The </a:t>
            </a:r>
            <a:r>
              <a:rPr lang="en-US" dirty="0"/>
              <a:t>Hazelwood coal mine closed in March 2017. In June 2017 the owners of the mine were committed to stand trial including charges for failing to ensure the public was not exposed to risks.</a:t>
            </a:r>
            <a:endParaRPr lang="en-AU" dirty="0"/>
          </a:p>
        </p:txBody>
      </p:sp>
    </p:spTree>
    <p:extLst>
      <p:ext uri="{BB962C8B-B14F-4D97-AF65-F5344CB8AC3E}">
        <p14:creationId xmlns:p14="http://schemas.microsoft.com/office/powerpoint/2010/main" val="2095270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Lost in translation</a:t>
            </a:r>
            <a:endParaRPr lang="en-AU" dirty="0"/>
          </a:p>
        </p:txBody>
      </p:sp>
      <p:sp>
        <p:nvSpPr>
          <p:cNvPr id="3" name="Content Placeholder 2"/>
          <p:cNvSpPr>
            <a:spLocks noGrp="1"/>
          </p:cNvSpPr>
          <p:nvPr>
            <p:ph idx="1"/>
          </p:nvPr>
        </p:nvSpPr>
        <p:spPr/>
        <p:txBody>
          <a:bodyPr/>
          <a:lstStyle/>
          <a:p>
            <a:r>
              <a:rPr lang="en-US" dirty="0" smtClean="0"/>
              <a:t>Claire Rickard and Joan Webster</a:t>
            </a:r>
          </a:p>
          <a:p>
            <a:r>
              <a:rPr lang="en-US" dirty="0" smtClean="0"/>
              <a:t>Routine replacement of lines</a:t>
            </a:r>
            <a:endParaRPr lang="en-AU" dirty="0"/>
          </a:p>
        </p:txBody>
      </p:sp>
      <p:pic>
        <p:nvPicPr>
          <p:cNvPr id="5" name="Picture 4"/>
          <p:cNvPicPr>
            <a:picLocks noChangeAspect="1"/>
          </p:cNvPicPr>
          <p:nvPr/>
        </p:nvPicPr>
        <p:blipFill>
          <a:blip r:embed="rId2"/>
          <a:stretch>
            <a:fillRect/>
          </a:stretch>
        </p:blipFill>
        <p:spPr>
          <a:xfrm>
            <a:off x="6693114" y="898356"/>
            <a:ext cx="3661848" cy="5509267"/>
          </a:xfrm>
          <a:prstGeom prst="rect">
            <a:avLst/>
          </a:prstGeom>
        </p:spPr>
      </p:pic>
    </p:spTree>
    <p:extLst>
      <p:ext uri="{BB962C8B-B14F-4D97-AF65-F5344CB8AC3E}">
        <p14:creationId xmlns:p14="http://schemas.microsoft.com/office/powerpoint/2010/main" val="1386304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80138" y="329248"/>
            <a:ext cx="7273894" cy="6057790"/>
          </a:xfrm>
        </p:spPr>
      </p:pic>
    </p:spTree>
    <p:extLst>
      <p:ext uri="{BB962C8B-B14F-4D97-AF65-F5344CB8AC3E}">
        <p14:creationId xmlns:p14="http://schemas.microsoft.com/office/powerpoint/2010/main" val="6761396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9389" y="1510185"/>
            <a:ext cx="10515600" cy="3556086"/>
          </a:xfrm>
        </p:spPr>
        <p:txBody>
          <a:bodyPr/>
          <a:lstStyle/>
          <a:p>
            <a:pPr algn="ctr"/>
            <a:r>
              <a:rPr lang="en-US" dirty="0" smtClean="0"/>
              <a:t>Some ways of measuring impact</a:t>
            </a:r>
            <a:endParaRPr lang="en-AU" dirty="0"/>
          </a:p>
        </p:txBody>
      </p:sp>
    </p:spTree>
    <p:extLst>
      <p:ext uri="{BB962C8B-B14F-4D97-AF65-F5344CB8AC3E}">
        <p14:creationId xmlns:p14="http://schemas.microsoft.com/office/powerpoint/2010/main" val="23496299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1016</TotalTime>
  <Words>296</Words>
  <Application>Microsoft Office PowerPoint</Application>
  <PresentationFormat>Widescreen</PresentationFormat>
  <Paragraphs>31</Paragraphs>
  <Slides>22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Calibri Light</vt:lpstr>
      <vt:lpstr>Office Theme</vt:lpstr>
      <vt:lpstr>Introduction + overview of emerging approaches to measuring impact</vt:lpstr>
      <vt:lpstr>Jellyfish!</vt:lpstr>
      <vt:lpstr>Research waste</vt:lpstr>
      <vt:lpstr>What is research impact?</vt:lpstr>
      <vt:lpstr>PowerPoint Presentation</vt:lpstr>
      <vt:lpstr>My part in coal’s downfall</vt:lpstr>
      <vt:lpstr>Lost in translation</vt:lpstr>
      <vt:lpstr>PowerPoint Presentation</vt:lpstr>
      <vt:lpstr>Some ways of measuring impact</vt:lpstr>
      <vt:lpstr>Altmetrics</vt:lpstr>
      <vt:lpstr>PowerPoint Presentation</vt:lpstr>
      <vt:lpstr>PowerPoint Presentation</vt:lpstr>
      <vt:lpstr>citeulike – who is reading your work?</vt:lpstr>
      <vt:lpstr>Software</vt:lpstr>
      <vt:lpstr>Wikipedia “meta-research” page, 10,000+ page views</vt:lpstr>
      <vt:lpstr>Some ways of increasing your impact</vt:lpstr>
      <vt:lpstr>PowerPoint Presentation</vt:lpstr>
      <vt:lpstr>Be innovative</vt:lpstr>
      <vt:lpstr>Innovations in scholarly communication https://101innovations.wordpress.com/</vt:lpstr>
      <vt:lpstr>Polymath projects</vt:lpstr>
      <vt:lpstr>PowerPoint Presentation</vt:lpstr>
      <vt:lpstr>PowerPoint Presentation</vt:lpstr>
    </vt:vector>
  </TitlesOfParts>
  <Company>Queensland University of Technology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 overview of emerging approaches to measuring impact</dc:title>
  <dc:creator>Adrian Barnett</dc:creator>
  <cp:lastModifiedBy>Adrian Barnett</cp:lastModifiedBy>
  <cp:revision>20</cp:revision>
  <dcterms:created xsi:type="dcterms:W3CDTF">2018-09-27T03:31:11Z</dcterms:created>
  <dcterms:modified xsi:type="dcterms:W3CDTF">2018-10-03T00:46:08Z</dcterms:modified>
</cp:coreProperties>
</file>

<file path=docProps/thumbnail.jpeg>
</file>